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8" r:id="rId19"/>
    <p:sldId id="264" r:id="rId20"/>
    <p:sldId id="265" r:id="rId21"/>
    <p:sldId id="267" r:id="rId22"/>
    <p:sldId id="270" r:id="rId23"/>
    <p:sldId id="271" r:id="rId24"/>
    <p:sldId id="272" r:id="rId25"/>
    <p:sldId id="27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5496" y="2404534"/>
            <a:ext cx="8538507" cy="1646302"/>
          </a:xfrm>
        </p:spPr>
        <p:txBody>
          <a:bodyPr/>
          <a:lstStyle/>
          <a:p>
            <a:r>
              <a:rPr lang="ru-RU" dirty="0" smtClean="0"/>
              <a:t>Медицинская страничка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4157" y="4050833"/>
            <a:ext cx="8319846" cy="1096899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гигиеническая информация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00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/>
              <a:t>5 Профилактика туберкулеза</a:t>
            </a:r>
            <a:r>
              <a:rPr lang="ru-RU" b="1" i="1" u="sng" dirty="0"/>
              <a:t> </a:t>
            </a:r>
            <a:r>
              <a:rPr lang="ru-RU" b="1" i="1" u="sng" dirty="0" smtClean="0"/>
              <a:t>        6</a:t>
            </a:r>
            <a:r>
              <a:rPr lang="ru-RU" b="1" i="1" u="sng" dirty="0"/>
              <a:t>. Профилактика травматизма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b="1" dirty="0"/>
              <a:t>Полный и своевременный охват детей </a:t>
            </a:r>
            <a:r>
              <a:rPr lang="ru-RU" b="1" dirty="0" err="1"/>
              <a:t>туберкулинодиагностикой</a:t>
            </a:r>
            <a:r>
              <a:rPr lang="ru-RU" b="1" dirty="0"/>
              <a:t>, провести </a:t>
            </a:r>
            <a:r>
              <a:rPr lang="ru-RU" b="1" dirty="0" smtClean="0"/>
              <a:t>воспитанникам</a:t>
            </a:r>
            <a:r>
              <a:rPr lang="ru-RU" b="1" dirty="0" smtClean="0"/>
              <a:t> </a:t>
            </a:r>
            <a:r>
              <a:rPr lang="ru-RU" b="1" dirty="0"/>
              <a:t>пробы </a:t>
            </a:r>
            <a:r>
              <a:rPr lang="ru-RU" dirty="0"/>
              <a:t>Манту</a:t>
            </a:r>
            <a:r>
              <a:rPr lang="ru-RU" dirty="0" smtClean="0"/>
              <a:t>, </a:t>
            </a:r>
            <a:r>
              <a:rPr lang="ru-RU" b="1" dirty="0" err="1" smtClean="0"/>
              <a:t>Диаскинтест</a:t>
            </a:r>
            <a:r>
              <a:rPr lang="ru-RU" b="1" dirty="0" smtClean="0"/>
              <a:t> </a:t>
            </a:r>
            <a:r>
              <a:rPr lang="ru-RU" b="1" dirty="0"/>
              <a:t>.( с согласия родителей)</a:t>
            </a:r>
            <a:endParaRPr lang="ru-RU" dirty="0"/>
          </a:p>
          <a:p>
            <a:pPr lvl="0"/>
            <a:r>
              <a:rPr lang="ru-RU" b="1" dirty="0"/>
              <a:t>Постоянно проводить беседы с персоналом, родителями и учащимися по профилактике туберкулеза. 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b="1" i="1" u="sng" dirty="0"/>
              <a:t>       6. Профилактика травматизма</a:t>
            </a:r>
            <a:endParaRPr lang="ru-RU" dirty="0"/>
          </a:p>
          <a:p>
            <a:pPr lvl="0"/>
            <a:r>
              <a:rPr lang="ru-RU" b="1" dirty="0"/>
              <a:t>Систематически контролировать оборудование в </a:t>
            </a:r>
            <a:r>
              <a:rPr lang="ru-RU" b="1" dirty="0" smtClean="0"/>
              <a:t>групповых помещениях</a:t>
            </a:r>
            <a:r>
              <a:rPr lang="ru-RU" b="1" dirty="0" smtClean="0"/>
              <a:t>, </a:t>
            </a:r>
            <a:r>
              <a:rPr lang="ru-RU" b="1" dirty="0"/>
              <a:t>физкультурном зале.</a:t>
            </a:r>
            <a:endParaRPr lang="ru-RU" dirty="0"/>
          </a:p>
          <a:p>
            <a:pPr lvl="0"/>
            <a:r>
              <a:rPr lang="ru-RU" b="1" dirty="0"/>
              <a:t>Проводить широкую </a:t>
            </a:r>
            <a:r>
              <a:rPr lang="ru-RU" b="1" dirty="0" smtClean="0"/>
              <a:t>сан-</a:t>
            </a:r>
            <a:r>
              <a:rPr lang="ru-RU" b="1" dirty="0" err="1" smtClean="0"/>
              <a:t>просветработу</a:t>
            </a:r>
            <a:r>
              <a:rPr lang="ru-RU" b="1" dirty="0" smtClean="0"/>
              <a:t> </a:t>
            </a:r>
            <a:r>
              <a:rPr lang="ru-RU" b="1" dirty="0"/>
              <a:t>с родителями, педагогами и детьми по профилактике травматизма.</a:t>
            </a:r>
            <a:endParaRPr lang="ru-RU" dirty="0"/>
          </a:p>
          <a:p>
            <a:pPr lvl="0"/>
            <a:r>
              <a:rPr lang="ru-RU" b="1" dirty="0"/>
              <a:t>Проведение работы по учету и анализу всех случаев </a:t>
            </a:r>
            <a:r>
              <a:rPr lang="ru-RU" b="1" dirty="0" smtClean="0"/>
              <a:t>травматизма.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90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Закаливание </a:t>
            </a:r>
            <a:r>
              <a:rPr lang="ru-RU" dirty="0" smtClean="0"/>
              <a:t>организма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2160588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241047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525854" y="0"/>
            <a:ext cx="6900331" cy="656503"/>
          </a:xfrm>
        </p:spPr>
        <p:txBody>
          <a:bodyPr>
            <a:normAutofit/>
          </a:bodyPr>
          <a:lstStyle/>
          <a:p>
            <a:r>
              <a:rPr lang="ru-RU" dirty="0" smtClean="0"/>
              <a:t>Если хочешь быть здоровым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1" y="656502"/>
            <a:ext cx="8707582" cy="6014461"/>
          </a:xfrm>
        </p:spPr>
      </p:pic>
    </p:spTree>
    <p:extLst>
      <p:ext uri="{BB962C8B-B14F-4D97-AF65-F5344CB8AC3E}">
        <p14:creationId xmlns:p14="http://schemas.microsoft.com/office/powerpoint/2010/main" val="276264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Профилактика и лечение гриппа.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1270000"/>
            <a:ext cx="9897900" cy="5130800"/>
          </a:xfrm>
        </p:spPr>
      </p:pic>
    </p:spTree>
    <p:extLst>
      <p:ext uri="{BB962C8B-B14F-4D97-AF65-F5344CB8AC3E}">
        <p14:creationId xmlns:p14="http://schemas.microsoft.com/office/powerpoint/2010/main" val="136079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Профилактика глистных инвазий.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10139"/>
            <a:ext cx="9202162" cy="4909931"/>
          </a:xfrm>
        </p:spPr>
      </p:pic>
    </p:spTree>
    <p:extLst>
      <p:ext uri="{BB962C8B-B14F-4D97-AF65-F5344CB8AC3E}">
        <p14:creationId xmlns:p14="http://schemas.microsoft.com/office/powerpoint/2010/main" val="130766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Профилактика туберкулёза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39" y="1570384"/>
            <a:ext cx="8388626" cy="4471642"/>
          </a:xfrm>
        </p:spPr>
      </p:pic>
    </p:spTree>
    <p:extLst>
      <p:ext uri="{BB962C8B-B14F-4D97-AF65-F5344CB8AC3E}">
        <p14:creationId xmlns:p14="http://schemas.microsoft.com/office/powerpoint/2010/main" val="421188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туберкулино</a:t>
            </a:r>
            <a:r>
              <a:rPr lang="ru-RU" dirty="0"/>
              <a:t>-диагностика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8" y="1490871"/>
            <a:ext cx="9203634" cy="4789694"/>
          </a:xfrm>
        </p:spPr>
      </p:pic>
    </p:spTree>
    <p:extLst>
      <p:ext uri="{BB962C8B-B14F-4D97-AF65-F5344CB8AC3E}">
        <p14:creationId xmlns:p14="http://schemas.microsoft.com/office/powerpoint/2010/main" val="401877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Профилактика травматизма </a:t>
            </a:r>
            <a:r>
              <a:rPr lang="ru-RU" dirty="0" smtClean="0"/>
              <a:t>в      зимний </a:t>
            </a:r>
            <a:r>
              <a:rPr lang="ru-RU" dirty="0"/>
              <a:t>периоды.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91" y="2160588"/>
            <a:ext cx="8587409" cy="4299847"/>
          </a:xfrm>
        </p:spPr>
      </p:pic>
    </p:spTree>
    <p:extLst>
      <p:ext uri="{BB962C8B-B14F-4D97-AF65-F5344CB8AC3E}">
        <p14:creationId xmlns:p14="http://schemas.microsoft.com/office/powerpoint/2010/main" val="128464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Значение проф. </a:t>
            </a:r>
            <a:r>
              <a:rPr lang="ru-RU" dirty="0" smtClean="0"/>
              <a:t>прививок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1550504"/>
            <a:ext cx="8824474" cy="4711148"/>
          </a:xfrm>
        </p:spPr>
      </p:pic>
    </p:spTree>
    <p:extLst>
      <p:ext uri="{BB962C8B-B14F-4D97-AF65-F5344CB8AC3E}">
        <p14:creationId xmlns:p14="http://schemas.microsoft.com/office/powerpoint/2010/main" val="255807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Профилактика летнего </a:t>
            </a:r>
            <a:r>
              <a:rPr lang="ru-RU" dirty="0" err="1" smtClean="0"/>
              <a:t>травмвтизма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35" y="1789043"/>
            <a:ext cx="8299967" cy="4711147"/>
          </a:xfrm>
        </p:spPr>
      </p:pic>
    </p:spTree>
    <p:extLst>
      <p:ext uri="{BB962C8B-B14F-4D97-AF65-F5344CB8AC3E}">
        <p14:creationId xmlns:p14="http://schemas.microsoft.com/office/powerpoint/2010/main" val="145739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ПАСПОРТ МЕДИЦИНСКОГО КАБИНЕТА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МБОУ «</a:t>
            </a:r>
            <a:r>
              <a:rPr lang="ru-RU" b="1" dirty="0" err="1"/>
              <a:t>Денисовская</a:t>
            </a:r>
            <a:r>
              <a:rPr lang="ru-RU" b="1" dirty="0"/>
              <a:t> школа»      </a:t>
            </a:r>
            <a:endParaRPr lang="ru-RU" dirty="0"/>
          </a:p>
          <a:p>
            <a:pPr lvl="0"/>
            <a:r>
              <a:rPr lang="ru-RU" b="1" dirty="0"/>
              <a:t>медсестра </a:t>
            </a:r>
            <a:r>
              <a:rPr lang="ru-RU" b="1" dirty="0" err="1"/>
              <a:t>Абибуллаева</a:t>
            </a:r>
            <a:r>
              <a:rPr lang="ru-RU" b="1" dirty="0"/>
              <a:t> </a:t>
            </a:r>
            <a:r>
              <a:rPr lang="ru-RU" b="1" dirty="0" err="1"/>
              <a:t>Гульнора</a:t>
            </a:r>
            <a:r>
              <a:rPr lang="ru-RU" b="1" dirty="0"/>
              <a:t> </a:t>
            </a:r>
            <a:r>
              <a:rPr lang="ru-RU" b="1" dirty="0" err="1"/>
              <a:t>Серверовна</a:t>
            </a:r>
            <a:r>
              <a:rPr lang="ru-RU" b="1" dirty="0"/>
              <a:t> </a:t>
            </a:r>
            <a:endParaRPr lang="ru-RU" dirty="0"/>
          </a:p>
          <a:p>
            <a:pPr lvl="0"/>
            <a:r>
              <a:rPr lang="ru-RU" b="1" dirty="0"/>
              <a:t>Характеристика медицинского  кабинета </a:t>
            </a:r>
            <a:endParaRPr lang="ru-RU" dirty="0"/>
          </a:p>
          <a:p>
            <a:r>
              <a:rPr lang="ru-RU" dirty="0"/>
              <a:t>Медицинский кабинет находится на 1 этаже здания школы.  Состоит: из мед. кабинета, сан. узла с местом для приготовления </a:t>
            </a:r>
            <a:r>
              <a:rPr lang="ru-RU" dirty="0" smtClean="0"/>
              <a:t>дезинфицирующих  </a:t>
            </a:r>
            <a:r>
              <a:rPr lang="ru-RU" dirty="0"/>
              <a:t>растворов, процедурного </a:t>
            </a:r>
            <a:r>
              <a:rPr lang="ru-RU" dirty="0" smtClean="0"/>
              <a:t>кабинета. </a:t>
            </a:r>
            <a:r>
              <a:rPr lang="ru-RU" dirty="0"/>
              <a:t>Вход – один с коридора</a:t>
            </a:r>
          </a:p>
          <a:p>
            <a:r>
              <a:rPr lang="ru-RU" dirty="0"/>
              <a:t> Стены в медицинском кабинете выполнены из влагостойких отделочных материалов, доступны для обработки моющими и дезинфицирующими средствами</a:t>
            </a:r>
          </a:p>
          <a:p>
            <a:r>
              <a:rPr lang="ru-RU" dirty="0"/>
              <a:t>                  </a:t>
            </a:r>
          </a:p>
          <a:p>
            <a:r>
              <a:rPr lang="ru-RU" b="1" i="1" dirty="0"/>
              <a:t>Цель паспортизации медицинского кабинета:</a:t>
            </a:r>
            <a:endParaRPr lang="ru-RU" dirty="0"/>
          </a:p>
          <a:p>
            <a:r>
              <a:rPr lang="ru-RU" dirty="0"/>
              <a:t>Проанализировать состояние кабинета, его готовность к обеспечению требований стандартов, определить основные направления работы по приведению медицинского кабинета в соответствие требованиям.</a:t>
            </a:r>
          </a:p>
        </p:txBody>
      </p:sp>
    </p:spTree>
    <p:extLst>
      <p:ext uri="{BB962C8B-B14F-4D97-AF65-F5344CB8AC3E}">
        <p14:creationId xmlns:p14="http://schemas.microsoft.com/office/powerpoint/2010/main" val="392889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Ядовитые растения и грибы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3" y="1451113"/>
            <a:ext cx="9621078" cy="5068957"/>
          </a:xfrm>
        </p:spPr>
      </p:pic>
    </p:spTree>
    <p:extLst>
      <p:ext uri="{BB962C8B-B14F-4D97-AF65-F5344CB8AC3E}">
        <p14:creationId xmlns:p14="http://schemas.microsoft.com/office/powerpoint/2010/main" val="358646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Дизентерия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70991"/>
            <a:ext cx="8884109" cy="5009321"/>
          </a:xfrm>
        </p:spPr>
      </p:pic>
    </p:spTree>
    <p:extLst>
      <p:ext uri="{BB962C8B-B14F-4D97-AF65-F5344CB8AC3E}">
        <p14:creationId xmlns:p14="http://schemas.microsoft.com/office/powerpoint/2010/main" val="11701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Профилактика курения и алкоголизма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1"/>
            <a:ext cx="9076266" cy="4927600"/>
          </a:xfrm>
        </p:spPr>
      </p:pic>
    </p:spTree>
    <p:extLst>
      <p:ext uri="{BB962C8B-B14F-4D97-AF65-F5344CB8AC3E}">
        <p14:creationId xmlns:p14="http://schemas.microsoft.com/office/powerpoint/2010/main" val="362291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961966" cy="1320800"/>
          </a:xfrm>
        </p:spPr>
        <p:txBody>
          <a:bodyPr/>
          <a:lstStyle/>
          <a:p>
            <a:r>
              <a:rPr lang="ru-RU" dirty="0" err="1" smtClean="0"/>
              <a:t>Акоголизм,наркотики,курение</a:t>
            </a:r>
            <a:r>
              <a:rPr lang="ru-RU" dirty="0" smtClean="0"/>
              <a:t>,     вредные привычки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2427288"/>
            <a:ext cx="8596667" cy="3881437"/>
          </a:xfrm>
        </p:spPr>
      </p:pic>
    </p:spTree>
    <p:extLst>
      <p:ext uri="{BB962C8B-B14F-4D97-AF65-F5344CB8AC3E}">
        <p14:creationId xmlns:p14="http://schemas.microsoft.com/office/powerpoint/2010/main" val="167288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Профилактика детских инфекций.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38300"/>
            <a:ext cx="8596668" cy="4403725"/>
          </a:xfrm>
        </p:spPr>
      </p:pic>
    </p:spTree>
    <p:extLst>
      <p:ext uri="{BB962C8B-B14F-4D97-AF65-F5344CB8AC3E}">
        <p14:creationId xmlns:p14="http://schemas.microsoft.com/office/powerpoint/2010/main" val="137324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Профилактика клещевого энцефалита.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24000"/>
            <a:ext cx="9114366" cy="5174974"/>
          </a:xfrm>
        </p:spPr>
      </p:pic>
    </p:spTree>
    <p:extLst>
      <p:ext uri="{BB962C8B-B14F-4D97-AF65-F5344CB8AC3E}">
        <p14:creationId xmlns:p14="http://schemas.microsoft.com/office/powerpoint/2010/main" val="394863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кабинета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Медицинский кабинет оснащается оборудованием </a:t>
            </a:r>
          </a:p>
          <a:p>
            <a:r>
              <a:rPr lang="ru-RU" dirty="0"/>
              <a:t>- для проведения профилактических мероприятий по предупреждению и снижению заболеваемости, выявление ранних и скрытых форм заболеваний, социально значимых болезней и факторов риска,</a:t>
            </a:r>
          </a:p>
          <a:p>
            <a:r>
              <a:rPr lang="ru-RU" dirty="0"/>
              <a:t>- для динамического медицинского наблюдения за ростом и развитием ребенка, </a:t>
            </a:r>
          </a:p>
          <a:p>
            <a:r>
              <a:rPr lang="ru-RU" dirty="0"/>
              <a:t>- для медицинского обслуживания обучающихся образовательного учреждения,</a:t>
            </a:r>
          </a:p>
          <a:p>
            <a:r>
              <a:rPr lang="ru-RU" dirty="0"/>
              <a:t>- для врачебной консультации и медицинской профориентации.</a:t>
            </a:r>
          </a:p>
        </p:txBody>
      </p:sp>
    </p:spTree>
    <p:extLst>
      <p:ext uri="{BB962C8B-B14F-4D97-AF65-F5344CB8AC3E}">
        <p14:creationId xmlns:p14="http://schemas.microsoft.com/office/powerpoint/2010/main" val="92696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Оборудование кабинета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68298"/>
              </p:ext>
            </p:extLst>
          </p:nvPr>
        </p:nvGraphicFramePr>
        <p:xfrm>
          <a:off x="1232452" y="1431237"/>
          <a:ext cx="7772401" cy="5881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3061"/>
                <a:gridCol w="4405335"/>
                <a:gridCol w="2234005"/>
              </a:tblGrid>
              <a:tr h="83832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 п/п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оборудования, инструментария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Наличие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</a:tr>
              <a:tr h="20958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Письменный стол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</a:tr>
              <a:tr h="20958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Стулья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</a:tr>
              <a:tr h="20958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Кушетка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</a:tr>
              <a:tr h="20958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Шкаф канцелярский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</a:tr>
              <a:tr h="20958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Шкаф медицинский с сейфом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</a:tr>
              <a:tr h="20958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Шкаф гардеробный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</a:tr>
              <a:tr h="41916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Медицинский столик со стеклянной крышкой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</a:tr>
              <a:tr h="20958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Ростомер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</a:tr>
              <a:tr h="20958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Ведро с педальной крышкой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</a:tr>
              <a:tr h="41916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Весы медицинские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</a:tr>
              <a:tr h="41916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Танометр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</a:tr>
              <a:tr h="41916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Фанедоскоп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</a:tr>
              <a:tr h="41916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Холодильник для хранения вакцины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63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808" y="713894"/>
            <a:ext cx="8596668" cy="1320800"/>
          </a:xfrm>
        </p:spPr>
        <p:txBody>
          <a:bodyPr/>
          <a:lstStyle/>
          <a:p>
            <a:r>
              <a:rPr lang="ru-RU" b="1" dirty="0"/>
              <a:t>Наличие нормативных документов: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31843"/>
            <a:ext cx="8596668" cy="5387009"/>
          </a:xfrm>
        </p:spPr>
        <p:txBody>
          <a:bodyPr>
            <a:normAutofit/>
          </a:bodyPr>
          <a:lstStyle/>
          <a:p>
            <a:r>
              <a:rPr lang="ru-RU" dirty="0"/>
              <a:t>1 . Должностная инструкция медицинского работника.</a:t>
            </a:r>
            <a:br>
              <a:rPr lang="ru-RU" dirty="0"/>
            </a:br>
            <a:r>
              <a:rPr lang="ru-RU" dirty="0"/>
              <a:t>2. Санитарно-эпидемиологические выписки и нормы</a:t>
            </a:r>
            <a:r>
              <a:rPr lang="kk-KZ" dirty="0"/>
              <a:t>                       </a:t>
            </a:r>
            <a:endParaRPr lang="ru-RU" dirty="0"/>
          </a:p>
          <a:p>
            <a:pPr lvl="0"/>
            <a:r>
              <a:rPr lang="ru-RU" sz="2400" b="1" dirty="0"/>
              <a:t> Наличие </a:t>
            </a:r>
            <a:r>
              <a:rPr lang="ru-RU" sz="2400" b="1" dirty="0" smtClean="0"/>
              <a:t> мед. документации</a:t>
            </a:r>
            <a:r>
              <a:rPr lang="ru-RU" b="1" dirty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1. Медицинские карты воспитанников </a:t>
            </a:r>
            <a:br>
              <a:rPr lang="ru-RU" dirty="0"/>
            </a:br>
            <a:r>
              <a:rPr lang="ru-RU" dirty="0"/>
              <a:t>2. Списки воспитанников</a:t>
            </a:r>
            <a:br>
              <a:rPr lang="ru-RU" dirty="0"/>
            </a:br>
            <a:r>
              <a:rPr lang="ru-RU" dirty="0"/>
              <a:t>3.Журнал учета проф. прививок  </a:t>
            </a:r>
            <a:br>
              <a:rPr lang="ru-RU" dirty="0"/>
            </a:br>
            <a:r>
              <a:rPr lang="ru-RU" dirty="0"/>
              <a:t>4.Журнал осмотра детей на педикулез </a:t>
            </a:r>
            <a:br>
              <a:rPr lang="ru-RU" dirty="0"/>
            </a:br>
            <a:r>
              <a:rPr lang="ru-RU" dirty="0"/>
              <a:t>5. Журнал регистрации инфекционных заболеваний </a:t>
            </a:r>
            <a:br>
              <a:rPr lang="ru-RU" dirty="0"/>
            </a:br>
            <a:r>
              <a:rPr lang="ru-RU" dirty="0"/>
              <a:t>6. Журнал наблюдения за контактными.</a:t>
            </a:r>
            <a:br>
              <a:rPr lang="ru-RU" dirty="0"/>
            </a:br>
            <a:r>
              <a:rPr lang="ru-RU" dirty="0"/>
              <a:t>7 . Журнал учета профилактических прививок. </a:t>
            </a:r>
            <a:br>
              <a:rPr lang="ru-RU" dirty="0"/>
            </a:br>
            <a:r>
              <a:rPr lang="ru-RU" dirty="0"/>
              <a:t>8. Журнал контроля направленных к </a:t>
            </a:r>
            <a:r>
              <a:rPr lang="ru-RU" dirty="0" smtClean="0"/>
              <a:t>фтизиатру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9.Журнал учета пробы </a:t>
            </a:r>
            <a:r>
              <a:rPr lang="ru-RU" dirty="0" smtClean="0"/>
              <a:t>Манту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10.Журнал планирования проф. прививок</a:t>
            </a:r>
            <a:br>
              <a:rPr lang="ru-RU" dirty="0"/>
            </a:br>
            <a:r>
              <a:rPr lang="ru-RU" dirty="0"/>
              <a:t>11.Журнал учета отказов и длительных мед. отводов</a:t>
            </a:r>
            <a:br>
              <a:rPr lang="ru-RU" dirty="0"/>
            </a:br>
            <a:r>
              <a:rPr lang="ru-RU" dirty="0"/>
              <a:t>12.Журнал амбулаторного приема </a:t>
            </a:r>
            <a:br>
              <a:rPr lang="ru-RU" dirty="0"/>
            </a:br>
            <a:r>
              <a:rPr lang="ru-RU" dirty="0"/>
              <a:t>13.Журнал регистрации и контроля работы бактерицидной установки</a:t>
            </a:r>
            <a:br>
              <a:rPr lang="ru-RU" dirty="0"/>
            </a:br>
            <a:r>
              <a:rPr lang="ru-RU" dirty="0"/>
              <a:t>14.Журнал учета проведения генеральных уборок  </a:t>
            </a:r>
            <a:r>
              <a:rPr lang="ru-RU" dirty="0" smtClean="0"/>
              <a:t>кабине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785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 Наличие мед.  </a:t>
            </a:r>
            <a:r>
              <a:rPr lang="ru-RU" b="1" dirty="0"/>
              <a:t>документации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     15.Журнал </a:t>
            </a:r>
            <a:r>
              <a:rPr lang="ru-RU" dirty="0"/>
              <a:t>контроля за состоянием здоровья  воспитанников</a:t>
            </a:r>
          </a:p>
          <a:p>
            <a:r>
              <a:rPr lang="ru-RU" dirty="0"/>
              <a:t>     16.Журнал температурного режима холодильника</a:t>
            </a:r>
          </a:p>
          <a:p>
            <a:r>
              <a:rPr lang="ru-RU" dirty="0"/>
              <a:t>     17.Журнал детей без БЦЖ</a:t>
            </a:r>
          </a:p>
          <a:p>
            <a:r>
              <a:rPr lang="ru-RU" dirty="0"/>
              <a:t>     18.Журнал контроля медицинских осмотров </a:t>
            </a:r>
            <a:r>
              <a:rPr lang="ru-RU" dirty="0" err="1"/>
              <a:t>сотрдников</a:t>
            </a:r>
            <a:endParaRPr lang="ru-RU" dirty="0"/>
          </a:p>
          <a:p>
            <a:r>
              <a:rPr lang="ru-RU" dirty="0"/>
              <a:t>     19.Журнал здоровья.</a:t>
            </a:r>
          </a:p>
          <a:p>
            <a:r>
              <a:rPr lang="ru-RU" dirty="0"/>
              <a:t>     21.Журнал учета и разведение </a:t>
            </a:r>
            <a:r>
              <a:rPr lang="ru-RU" dirty="0" err="1"/>
              <a:t>дез</a:t>
            </a:r>
            <a:r>
              <a:rPr lang="ru-RU" dirty="0"/>
              <a:t>. средств</a:t>
            </a:r>
          </a:p>
          <a:p>
            <a:r>
              <a:rPr lang="ru-RU" dirty="0"/>
              <a:t>     22.Журнал контроля температурного режима помещений</a:t>
            </a:r>
          </a:p>
          <a:p>
            <a:r>
              <a:rPr lang="ru-RU" dirty="0"/>
              <a:t>     23.Годовой план работы</a:t>
            </a:r>
          </a:p>
          <a:p>
            <a:r>
              <a:rPr lang="ru-RU" dirty="0"/>
              <a:t>     24.Сан просвет работы</a:t>
            </a:r>
          </a:p>
          <a:p>
            <a:r>
              <a:rPr lang="ru-RU" dirty="0"/>
              <a:t>     25.Помесячное планирование мед.  осмотров учащихся   </a:t>
            </a:r>
          </a:p>
          <a:p>
            <a:r>
              <a:rPr lang="ru-RU" dirty="0"/>
              <a:t>     26.Программа по оказанию неотложной помощи                                                  </a:t>
            </a:r>
            <a:r>
              <a:rPr lang="ru-RU" dirty="0" smtClean="0"/>
              <a:t>      </a:t>
            </a:r>
            <a:r>
              <a:rPr lang="ru-RU" dirty="0" smtClean="0"/>
              <a:t>  27.Тсты </a:t>
            </a:r>
            <a:r>
              <a:rPr lang="ru-RU" dirty="0"/>
              <a:t>по оказанию  неотложной помощи</a:t>
            </a:r>
          </a:p>
          <a:p>
            <a:r>
              <a:rPr lang="ru-RU" dirty="0"/>
              <a:t>       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/>
              <a:t>2. </a:t>
            </a:r>
            <a:r>
              <a:rPr lang="ru-RU" b="1" i="1" u="sng" dirty="0"/>
              <a:t>Профилактическая и лечебно-оздоровительная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/>
              <a:t>Проведение профилактических прививок.</a:t>
            </a:r>
            <a:endParaRPr lang="ru-RU" dirty="0"/>
          </a:p>
          <a:p>
            <a:pPr lvl="0"/>
            <a:r>
              <a:rPr lang="ru-RU" b="1" dirty="0"/>
              <a:t>Проведение </a:t>
            </a:r>
            <a:r>
              <a:rPr lang="ru-RU" b="1" dirty="0" err="1"/>
              <a:t>профосмотров</a:t>
            </a:r>
            <a:r>
              <a:rPr lang="ru-RU" b="1" dirty="0"/>
              <a:t> детей с комплексной оценкой состояния здоровья, сведения о результатах осмотра довести до родителей.</a:t>
            </a:r>
            <a:endParaRPr lang="ru-RU" dirty="0"/>
          </a:p>
          <a:p>
            <a:pPr lvl="0"/>
            <a:r>
              <a:rPr lang="ru-RU" b="1" dirty="0"/>
              <a:t>Осуществление медицинского контроля за физвоспитанием детей, посещение уроков физкультуры.</a:t>
            </a:r>
            <a:endParaRPr lang="ru-RU" dirty="0"/>
          </a:p>
          <a:p>
            <a:pPr lvl="0"/>
            <a:r>
              <a:rPr lang="ru-RU" b="1" dirty="0"/>
              <a:t>Осуществление контроля за санитарным состоянием классов, режимом проветривания.</a:t>
            </a:r>
            <a:endParaRPr lang="ru-RU" dirty="0"/>
          </a:p>
          <a:p>
            <a:pPr lvl="0"/>
            <a:r>
              <a:rPr lang="ru-RU" b="1" dirty="0"/>
              <a:t>Контроль и ведение документации по пищеблоку</a:t>
            </a:r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83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/>
              <a:t>3 Организация </a:t>
            </a:r>
            <a:r>
              <a:rPr lang="ru-RU" b="1" i="1" u="sng" dirty="0"/>
              <a:t>и проведение профилактических прививок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b="1" dirty="0"/>
              <a:t>Полный и своевременный учет детей в школе </a:t>
            </a:r>
            <a:endParaRPr lang="ru-RU" dirty="0"/>
          </a:p>
          <a:p>
            <a:pPr lvl="0"/>
            <a:r>
              <a:rPr lang="ru-RU" b="1" dirty="0"/>
              <a:t>Планирование и проведение профилактических прививок в школе.</a:t>
            </a:r>
            <a:endParaRPr lang="ru-RU" dirty="0"/>
          </a:p>
          <a:p>
            <a:pPr lvl="0"/>
            <a:r>
              <a:rPr lang="ru-RU" b="1" dirty="0"/>
              <a:t>Проведение под контролем и в присутствии врача иммунизации в рамках</a:t>
            </a:r>
            <a:r>
              <a:rPr lang="ru-RU" b="1" i="1" dirty="0"/>
              <a:t>,</a:t>
            </a:r>
            <a:r>
              <a:rPr lang="ru-RU" b="1" dirty="0"/>
              <a:t> календаря профилактических прививок по эпидемическим показаниям.</a:t>
            </a:r>
            <a:endParaRPr lang="ru-RU" dirty="0"/>
          </a:p>
          <a:p>
            <a:pPr lvl="0"/>
            <a:r>
              <a:rPr lang="ru-RU" b="1" dirty="0"/>
              <a:t>Работа по информированному добровольному согласию родителей на вакцинацию своего ребенка (регулярно перед вакцинацией)</a:t>
            </a:r>
            <a:endParaRPr lang="ru-RU" dirty="0"/>
          </a:p>
          <a:p>
            <a:pPr lvl="0"/>
            <a:r>
              <a:rPr lang="ru-RU" b="1" dirty="0"/>
              <a:t>Контроль выполнения месячных планов прививок (ежемесячно)</a:t>
            </a:r>
            <a:endParaRPr lang="ru-RU" dirty="0"/>
          </a:p>
          <a:p>
            <a:pPr lvl="0"/>
            <a:r>
              <a:rPr lang="ru-RU" b="1" dirty="0"/>
              <a:t>Комиссионное решение вопроса о медицинских отводах или проведения прививок этой группе детей (в день проведения прививок)</a:t>
            </a:r>
            <a:endParaRPr lang="ru-RU" dirty="0"/>
          </a:p>
          <a:p>
            <a:r>
              <a:rPr lang="ru-RU" b="1" dirty="0"/>
              <a:t>Санпросвет работа по инфекционным заболеваниям и их профилактике с акцентом на необходимость своевременного проведения прививок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22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/>
              <a:t>4 Противоэпидемическая </a:t>
            </a:r>
            <a:r>
              <a:rPr lang="ru-RU" b="1" i="1" u="sng" dirty="0"/>
              <a:t>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/>
              <a:t>Ранняя диагностика инфекционных заболеваний</a:t>
            </a:r>
            <a:endParaRPr lang="ru-RU" dirty="0"/>
          </a:p>
          <a:p>
            <a:pPr lvl="0"/>
            <a:r>
              <a:rPr lang="ru-RU" b="1" dirty="0"/>
              <a:t>Для профилактики инфекционных заболеваний, своевременно изолировать заболевших и вести контроль за контактными детьми.</a:t>
            </a:r>
            <a:endParaRPr lang="ru-RU" dirty="0"/>
          </a:p>
          <a:p>
            <a:pPr lvl="0"/>
            <a:r>
              <a:rPr lang="ru-RU" b="1" dirty="0"/>
              <a:t>Диспансерное наблюдение за лицами, переболевшими инфекционными и паразитарными заболеваниями. </a:t>
            </a:r>
            <a:endParaRPr lang="ru-RU" dirty="0"/>
          </a:p>
          <a:p>
            <a:pPr lvl="0"/>
            <a:r>
              <a:rPr lang="ru-RU" b="1" dirty="0"/>
              <a:t>Проводить осмотры на педикулез и грибковые заболевания.</a:t>
            </a:r>
            <a:endParaRPr lang="ru-RU" dirty="0"/>
          </a:p>
          <a:p>
            <a:pPr lvl="0"/>
            <a:r>
              <a:rPr lang="ru-RU" b="1" dirty="0"/>
              <a:t>Обеспечить постоянное соблюдение </a:t>
            </a:r>
            <a:r>
              <a:rPr lang="ru-RU" b="1" dirty="0" err="1"/>
              <a:t>санэпидемрежима</a:t>
            </a:r>
            <a:r>
              <a:rPr lang="ru-RU" b="1" dirty="0"/>
              <a:t>.</a:t>
            </a:r>
            <a:endParaRPr lang="ru-RU" dirty="0"/>
          </a:p>
          <a:p>
            <a:pPr lvl="0"/>
            <a:r>
              <a:rPr lang="ru-RU" b="1" dirty="0"/>
              <a:t>Проводить беседы с техперсоналом по </a:t>
            </a:r>
            <a:r>
              <a:rPr lang="ru-RU" b="1" dirty="0" err="1"/>
              <a:t>санминимуму</a:t>
            </a:r>
            <a:r>
              <a:rPr lang="ru-RU" b="1" dirty="0"/>
              <a:t>. Вести контроль за использованием, маркировкой и хранением уборочного инвентаря.</a:t>
            </a:r>
            <a:endParaRPr lang="ru-RU" dirty="0"/>
          </a:p>
          <a:p>
            <a:pPr lvl="0"/>
            <a:r>
              <a:rPr lang="ru-RU" dirty="0"/>
              <a:t>Следить за полнотой и своевременностью медицинского обследования сотрудников </a:t>
            </a:r>
          </a:p>
        </p:txBody>
      </p:sp>
    </p:spTree>
    <p:extLst>
      <p:ext uri="{BB962C8B-B14F-4D97-AF65-F5344CB8AC3E}">
        <p14:creationId xmlns:p14="http://schemas.microsoft.com/office/powerpoint/2010/main" val="221756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170</TotalTime>
  <Words>621</Words>
  <Application>Microsoft Office PowerPoint</Application>
  <PresentationFormat>Произвольный</PresentationFormat>
  <Paragraphs>125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Грань</vt:lpstr>
      <vt:lpstr>Медицинская страничка  </vt:lpstr>
      <vt:lpstr>ПАСПОРТ МЕДИЦИНСКОГО КАБИНЕТА </vt:lpstr>
      <vt:lpstr>Задачи кабинета</vt:lpstr>
      <vt:lpstr>Оборудование кабинета</vt:lpstr>
      <vt:lpstr>Наличие нормативных документов: </vt:lpstr>
      <vt:lpstr>1 Наличие мед.  документации</vt:lpstr>
      <vt:lpstr>2. Профилактическая и лечебно-оздоровительная работа</vt:lpstr>
      <vt:lpstr>3 Организация и проведение профилактических прививок</vt:lpstr>
      <vt:lpstr>4 Противоэпидемическая работа</vt:lpstr>
      <vt:lpstr>5 Профилактика туберкулеза         6. Профилактика травматизма</vt:lpstr>
      <vt:lpstr>Закаливание организма</vt:lpstr>
      <vt:lpstr>Если хочешь быть здоровым </vt:lpstr>
      <vt:lpstr>Профилактика и лечение гриппа.</vt:lpstr>
      <vt:lpstr>Профилактика глистных инвазий.</vt:lpstr>
      <vt:lpstr>Профилактика туберкулёза</vt:lpstr>
      <vt:lpstr>туберкулино-диагностика</vt:lpstr>
      <vt:lpstr>Профилактика травматизма в      зимний периоды.</vt:lpstr>
      <vt:lpstr>Значение проф. прививок</vt:lpstr>
      <vt:lpstr>Профилактика летнего травмвтизма</vt:lpstr>
      <vt:lpstr>Ядовитые растения и грибы</vt:lpstr>
      <vt:lpstr>Дизентерия</vt:lpstr>
      <vt:lpstr>Профилактика курения и алкоголизма</vt:lpstr>
      <vt:lpstr>Акоголизм,наркотики,курение,     вредные привычки</vt:lpstr>
      <vt:lpstr>Профилактика детских инфекций.</vt:lpstr>
      <vt:lpstr>Профилактика клещевого энцефалита.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Медицинская страничка</dc:title>
  <dc:creator>Пользователь</dc:creator>
  <cp:lastModifiedBy>Пользователь Windows</cp:lastModifiedBy>
  <cp:revision>18</cp:revision>
  <dcterms:created xsi:type="dcterms:W3CDTF">2021-03-30T17:52:50Z</dcterms:created>
  <dcterms:modified xsi:type="dcterms:W3CDTF">2021-03-31T08:44:58Z</dcterms:modified>
</cp:coreProperties>
</file>